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" roundtripDataSignature="AMtx7miiBkzN1iGToO9gmXsUQZayWav+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03"/>
    <p:restoredTop sz="94716"/>
  </p:normalViewPr>
  <p:slideViewPr>
    <p:cSldViewPr snapToGrid="0">
      <p:cViewPr varScale="1">
        <p:scale>
          <a:sx n="128" d="100"/>
          <a:sy n="128" d="100"/>
        </p:scale>
        <p:origin x="780" y="3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858000" cy="581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  <a:defRPr sz="4400" b="0" i="0">
                <a:solidFill>
                  <a:srgbClr val="1F497D"/>
                </a:solidFill>
                <a:latin typeface="Helvetica Light" panose="020B0403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981307"/>
            <a:ext cx="7620000" cy="3819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00"/>
              </a:spcBef>
              <a:spcAft>
                <a:spcPts val="300"/>
              </a:spcAft>
              <a:buSzPts val="1800"/>
              <a:buChar char="•"/>
              <a:defRPr b="0" i="0">
                <a:latin typeface="Helvetica" pitchFamily="2" charset="0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3;p4">
            <a:extLst>
              <a:ext uri="{FF2B5EF4-FFF2-40B4-BE49-F238E27FC236}">
                <a16:creationId xmlns:a16="http://schemas.microsoft.com/office/drawing/2014/main" id="{2D5EC1EA-8F2A-C9FB-F0E8-70F49D18C2D8}"/>
              </a:ext>
            </a:extLst>
          </p:cNvPr>
          <p:cNvSpPr/>
          <p:nvPr userDrawn="1"/>
        </p:nvSpPr>
        <p:spPr>
          <a:xfrm>
            <a:off x="8458200" y="4774168"/>
            <a:ext cx="685800" cy="3756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4;p4">
            <a:extLst>
              <a:ext uri="{FF2B5EF4-FFF2-40B4-BE49-F238E27FC236}">
                <a16:creationId xmlns:a16="http://schemas.microsoft.com/office/drawing/2014/main" id="{E65808BA-8CB3-56BD-3BAF-54B7C340260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5" name="Google Shape;15;p4">
            <a:extLst>
              <a:ext uri="{FF2B5EF4-FFF2-40B4-BE49-F238E27FC236}">
                <a16:creationId xmlns:a16="http://schemas.microsoft.com/office/drawing/2014/main" id="{CB8317E0-352D-EDC8-373D-94FA2BBE013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6" name="Google Shape;16;p4">
            <a:extLst>
              <a:ext uri="{FF2B5EF4-FFF2-40B4-BE49-F238E27FC236}">
                <a16:creationId xmlns:a16="http://schemas.microsoft.com/office/drawing/2014/main" id="{E47DA37A-935B-EABF-2DE5-6EE3737A17A9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ctrTitle"/>
          </p:nvPr>
        </p:nvSpPr>
        <p:spPr>
          <a:xfrm>
            <a:off x="685800" y="1428751"/>
            <a:ext cx="7543800" cy="194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  <a:defRPr sz="6600" b="1" i="0">
                <a:solidFill>
                  <a:schemeClr val="dk2"/>
                </a:solidFill>
                <a:latin typeface="Helvetica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ubTitle" idx="1"/>
          </p:nvPr>
        </p:nvSpPr>
        <p:spPr>
          <a:xfrm>
            <a:off x="685800" y="3429000"/>
            <a:ext cx="646176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 i="0">
                <a:solidFill>
                  <a:srgbClr val="888888"/>
                </a:solidFill>
                <a:latin typeface="Helvetica Light" panose="020B0403020202020204" pitchFamily="34" charset="0"/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4;p4">
            <a:extLst>
              <a:ext uri="{FF2B5EF4-FFF2-40B4-BE49-F238E27FC236}">
                <a16:creationId xmlns:a16="http://schemas.microsoft.com/office/drawing/2014/main" id="{B7D38703-ABE3-473B-7F38-DEC766E1EC0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13" name="Google Shape;15;p4">
            <a:extLst>
              <a:ext uri="{FF2B5EF4-FFF2-40B4-BE49-F238E27FC236}">
                <a16:creationId xmlns:a16="http://schemas.microsoft.com/office/drawing/2014/main" id="{14EE5659-7A4E-BA17-DD52-56DA44B8A41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14" name="Google Shape;16;p4">
            <a:extLst>
              <a:ext uri="{FF2B5EF4-FFF2-40B4-BE49-F238E27FC236}">
                <a16:creationId xmlns:a16="http://schemas.microsoft.com/office/drawing/2014/main" id="{30ABE3AB-FAA9-51FE-353D-C55BB3938E3A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960476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4400" b="0" i="0">
                <a:latin typeface="Helvetica Light" panose="020B0403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1"/>
          </p:nvPr>
        </p:nvSpPr>
        <p:spPr>
          <a:xfrm>
            <a:off x="457200" y="1152144"/>
            <a:ext cx="3657600" cy="3442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300"/>
              </a:spcBef>
              <a:spcAft>
                <a:spcPts val="300"/>
              </a:spcAft>
              <a:buSzPts val="2800"/>
              <a:buChar char="•"/>
              <a:defRPr sz="2400" b="0" i="0">
                <a:latin typeface="Helvetica" pitchFamily="2" charset="0"/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2"/>
          </p:nvPr>
        </p:nvSpPr>
        <p:spPr>
          <a:xfrm>
            <a:off x="4419600" y="1152144"/>
            <a:ext cx="3657600" cy="3442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300"/>
              </a:spcBef>
              <a:spcAft>
                <a:spcPts val="300"/>
              </a:spcAft>
              <a:buSzPts val="2800"/>
              <a:buChar char="•"/>
              <a:defRPr sz="2400" b="0" i="0">
                <a:latin typeface="Helvetica" pitchFamily="2" charset="0"/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8" name="Google Shape;14;p4">
            <a:extLst>
              <a:ext uri="{FF2B5EF4-FFF2-40B4-BE49-F238E27FC236}">
                <a16:creationId xmlns:a16="http://schemas.microsoft.com/office/drawing/2014/main" id="{A6C302AB-B1FB-A5D4-B1C9-334B14D2099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9" name="Google Shape;15;p4">
            <a:extLst>
              <a:ext uri="{FF2B5EF4-FFF2-40B4-BE49-F238E27FC236}">
                <a16:creationId xmlns:a16="http://schemas.microsoft.com/office/drawing/2014/main" id="{457FD42B-0DB0-AF40-835A-39752555DB0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10" name="Google Shape;16;p4">
            <a:extLst>
              <a:ext uri="{FF2B5EF4-FFF2-40B4-BE49-F238E27FC236}">
                <a16:creationId xmlns:a16="http://schemas.microsoft.com/office/drawing/2014/main" id="{9FB309E3-47CD-579B-2DA8-B1B6DAE537C7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92894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 sz="4400" b="0" i="0">
                <a:latin typeface="Helvetica Light" panose="020B0403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365760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 i="0">
                <a:solidFill>
                  <a:schemeClr val="dk2"/>
                </a:solidFill>
                <a:latin typeface="Helvetica" pitchFamily="2" charset="0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365760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300"/>
              </a:spcBef>
              <a:spcAft>
                <a:spcPts val="300"/>
              </a:spcAft>
              <a:buSzPts val="2400"/>
              <a:buChar char="•"/>
              <a:defRPr sz="2000" b="0" i="0">
                <a:latin typeface="Helvetica" pitchFamily="2" charset="0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3"/>
          </p:nvPr>
        </p:nvSpPr>
        <p:spPr>
          <a:xfrm>
            <a:off x="4419600" y="1151335"/>
            <a:ext cx="365760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 i="0">
                <a:solidFill>
                  <a:schemeClr val="dk2"/>
                </a:solidFill>
                <a:latin typeface="Helvetica" pitchFamily="2" charset="0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4"/>
          </p:nvPr>
        </p:nvSpPr>
        <p:spPr>
          <a:xfrm>
            <a:off x="4419600" y="1631156"/>
            <a:ext cx="365760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300"/>
              </a:spcBef>
              <a:spcAft>
                <a:spcPts val="300"/>
              </a:spcAft>
              <a:buSzPts val="2400"/>
              <a:buChar char="•"/>
              <a:defRPr sz="2000" b="0" i="0">
                <a:latin typeface="Helvetica" pitchFamily="2" charset="0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" name="Google Shape;14;p4">
            <a:extLst>
              <a:ext uri="{FF2B5EF4-FFF2-40B4-BE49-F238E27FC236}">
                <a16:creationId xmlns:a16="http://schemas.microsoft.com/office/drawing/2014/main" id="{CDD9668C-C747-F4E6-8EF2-B1C111ADA4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" pitchFamily="2" charset="0"/>
                <a:ea typeface="Helvetica" pitchFamily="2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9" name="Google Shape;15;p4">
            <a:extLst>
              <a:ext uri="{FF2B5EF4-FFF2-40B4-BE49-F238E27FC236}">
                <a16:creationId xmlns:a16="http://schemas.microsoft.com/office/drawing/2014/main" id="{BBF19544-AF02-655C-59B8-4A8E6587526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" pitchFamily="2" charset="0"/>
                <a:ea typeface="Helvetica" pitchFamily="2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10" name="Google Shape;16;p4">
            <a:extLst>
              <a:ext uri="{FF2B5EF4-FFF2-40B4-BE49-F238E27FC236}">
                <a16:creationId xmlns:a16="http://schemas.microsoft.com/office/drawing/2014/main" id="{A2DE39F6-0B67-A6B4-92DE-F4C8B898AC65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" pitchFamily="2" charset="0"/>
                <a:ea typeface="Helvetica" pitchFamily="2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6960476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4400" b="0" i="0">
                <a:latin typeface="Helvetica Light" panose="020B0403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" name="Google Shape;14;p4">
            <a:extLst>
              <a:ext uri="{FF2B5EF4-FFF2-40B4-BE49-F238E27FC236}">
                <a16:creationId xmlns:a16="http://schemas.microsoft.com/office/drawing/2014/main" id="{F2ED3689-AB77-E843-904C-CEA79A31244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9" name="Google Shape;15;p4">
            <a:extLst>
              <a:ext uri="{FF2B5EF4-FFF2-40B4-BE49-F238E27FC236}">
                <a16:creationId xmlns:a16="http://schemas.microsoft.com/office/drawing/2014/main" id="{0C69E505-9525-BD98-63C5-48EEC6278E8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10" name="Google Shape;16;p4">
            <a:extLst>
              <a:ext uri="{FF2B5EF4-FFF2-40B4-BE49-F238E27FC236}">
                <a16:creationId xmlns:a16="http://schemas.microsoft.com/office/drawing/2014/main" id="{AA16C639-C7FB-FB1B-62FC-5EDD4DDDCDF0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4;p4">
            <a:extLst>
              <a:ext uri="{FF2B5EF4-FFF2-40B4-BE49-F238E27FC236}">
                <a16:creationId xmlns:a16="http://schemas.microsoft.com/office/drawing/2014/main" id="{BD5232B7-DC7A-0784-7E7C-624E8FC58B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9" name="Google Shape;15;p4">
            <a:extLst>
              <a:ext uri="{FF2B5EF4-FFF2-40B4-BE49-F238E27FC236}">
                <a16:creationId xmlns:a16="http://schemas.microsoft.com/office/drawing/2014/main" id="{ADB142E3-A0A6-6523-D2DD-80C05C38C4B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10" name="Google Shape;16;p4">
            <a:extLst>
              <a:ext uri="{FF2B5EF4-FFF2-40B4-BE49-F238E27FC236}">
                <a16:creationId xmlns:a16="http://schemas.microsoft.com/office/drawing/2014/main" id="{157D14DC-4A1D-496C-8C28-994B2809251A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100000">
              <a:srgbClr val="D8D8D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4;p1">
            <a:extLst>
              <a:ext uri="{FF2B5EF4-FFF2-40B4-BE49-F238E27FC236}">
                <a16:creationId xmlns:a16="http://schemas.microsoft.com/office/drawing/2014/main" id="{7FF2EF80-5020-95F6-3BAB-8F151124C8C1}"/>
              </a:ext>
            </a:extLst>
          </p:cNvPr>
          <p:cNvSpPr txBox="1"/>
          <p:nvPr userDrawn="1"/>
        </p:nvSpPr>
        <p:spPr>
          <a:xfrm>
            <a:off x="-14932" y="4781602"/>
            <a:ext cx="8489144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7620000" cy="643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76200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"/>
          <p:cNvSpPr/>
          <p:nvPr userDrawn="1"/>
        </p:nvSpPr>
        <p:spPr>
          <a:xfrm>
            <a:off x="8458200" y="0"/>
            <a:ext cx="6858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4"/>
          <p:cNvSpPr/>
          <p:nvPr/>
        </p:nvSpPr>
        <p:spPr>
          <a:xfrm>
            <a:off x="8458200" y="4774168"/>
            <a:ext cx="685800" cy="3756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Helvetica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4"/>
          <p:cNvSpPr>
            <a:spLocks noGrp="1"/>
          </p:cNvSpPr>
          <p:nvPr>
            <p:ph type="sldNum" idx="12"/>
          </p:nvPr>
        </p:nvSpPr>
        <p:spPr>
          <a:xfrm>
            <a:off x="8534786" y="4807585"/>
            <a:ext cx="548640" cy="29718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Helvetica" pitchFamily="2" charset="0"/>
                <a:ea typeface="Helvetica" pitchFamily="2" charset="0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/>
              <a:pPr/>
              <a:t>‹nr.›</a:t>
            </a:fld>
            <a:endParaRPr lang="en-GB"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 rot="-54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SMI2G 2025</a:t>
            </a:r>
          </a:p>
        </p:txBody>
      </p:sp>
      <p:sp>
        <p:nvSpPr>
          <p:cNvPr id="16" name="Google Shape;16;p4"/>
          <p:cNvSpPr txBox="1">
            <a:spLocks noGrp="1"/>
          </p:cNvSpPr>
          <p:nvPr>
            <p:ph type="dt" idx="10"/>
          </p:nvPr>
        </p:nvSpPr>
        <p:spPr>
          <a:xfrm rot="-5400000">
            <a:off x="7846310" y="1559311"/>
            <a:ext cx="190958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Helvetica Light" panose="020B0403020202020204" pitchFamily="34" charset="0"/>
                <a:ea typeface="Helvetica Light" panose="020B040302020202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6&amp;7 May 2025, Paris</a:t>
            </a:r>
          </a:p>
        </p:txBody>
      </p:sp>
      <p:pic>
        <p:nvPicPr>
          <p:cNvPr id="3" name="Google Shape;96;p1">
            <a:extLst>
              <a:ext uri="{FF2B5EF4-FFF2-40B4-BE49-F238E27FC236}">
                <a16:creationId xmlns:a16="http://schemas.microsoft.com/office/drawing/2014/main" id="{09D24ADE-BE1F-5E42-A727-534348380E0D}"/>
              </a:ext>
            </a:extLst>
          </p:cNvPr>
          <p:cNvPicPr preferRelativeResize="0"/>
          <p:nvPr userDrawn="1"/>
        </p:nvPicPr>
        <p:blipFill rotWithShape="1">
          <a:blip r:embed="rId8">
            <a:alphaModFix/>
          </a:blip>
          <a:srcRect/>
          <a:stretch/>
        </p:blipFill>
        <p:spPr>
          <a:xfrm>
            <a:off x="7436348" y="79598"/>
            <a:ext cx="1631452" cy="540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FCF8724-C463-2C66-64F7-256DCF94DEBF}"/>
              </a:ext>
            </a:extLst>
          </p:cNvPr>
          <p:cNvSpPr/>
          <p:nvPr userDrawn="1"/>
        </p:nvSpPr>
        <p:spPr>
          <a:xfrm>
            <a:off x="8754757" y="2734200"/>
            <a:ext cx="86871" cy="868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Helvetica Light" panose="020B0403020202020204" pitchFamily="34" charset="0"/>
          <a:ea typeface="Helvetica Light" panose="020B0403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Helvetica" pitchFamily="2" charset="0"/>
          <a:ea typeface="Helvetica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9C5DE8-70AD-0FB5-08C3-D82A027FE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1" name="Google Shape;91;p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42900" indent="-228600">
              <a:lnSpc>
                <a:spcPct val="120000"/>
              </a:lnSpc>
              <a:spcBef>
                <a:spcPts val="0"/>
              </a:spcBef>
              <a:buSzPts val="2200"/>
            </a:pPr>
            <a:r>
              <a:rPr lang="en-GB" i="1" dirty="0"/>
              <a:t>&lt;name of proposer/speaker&gt;</a:t>
            </a:r>
            <a:endParaRPr dirty="0"/>
          </a:p>
          <a:p>
            <a:pPr marL="342900" indent="-228600">
              <a:lnSpc>
                <a:spcPct val="120000"/>
              </a:lnSpc>
              <a:spcBef>
                <a:spcPts val="440"/>
              </a:spcBef>
              <a:buSzPts val="2200"/>
            </a:pPr>
            <a:r>
              <a:rPr lang="en-GB" i="1" dirty="0"/>
              <a:t>&lt;e-mail&gt;</a:t>
            </a:r>
            <a:endParaRPr dirty="0"/>
          </a:p>
          <a:p>
            <a:pPr marL="342900" indent="-228600">
              <a:lnSpc>
                <a:spcPct val="120000"/>
              </a:lnSpc>
              <a:spcBef>
                <a:spcPts val="440"/>
              </a:spcBef>
              <a:buSzPts val="2200"/>
            </a:pPr>
            <a:r>
              <a:rPr lang="en-GB" i="1" dirty="0"/>
              <a:t>&lt;company/organisation&gt;</a:t>
            </a:r>
            <a:endParaRPr dirty="0"/>
          </a:p>
          <a:p>
            <a:pPr marL="342900" indent="-228600">
              <a:lnSpc>
                <a:spcPct val="120000"/>
              </a:lnSpc>
              <a:spcBef>
                <a:spcPts val="440"/>
              </a:spcBef>
              <a:buSzPts val="2200"/>
            </a:pPr>
            <a:r>
              <a:rPr lang="en-GB" dirty="0"/>
              <a:t>Role: </a:t>
            </a:r>
            <a:r>
              <a:rPr lang="en-GB" i="1" dirty="0"/>
              <a:t> &lt;Proposal coordinator, WP leader, S/T provider&gt;</a:t>
            </a:r>
            <a:endParaRPr dirty="0"/>
          </a:p>
          <a:p>
            <a:pPr marL="342900" indent="-88900">
              <a:lnSpc>
                <a:spcPct val="120000"/>
              </a:lnSpc>
              <a:spcBef>
                <a:spcPts val="440"/>
              </a:spcBef>
              <a:buSzPts val="2200"/>
              <a:buNone/>
            </a:pPr>
            <a:endParaRPr dirty="0"/>
          </a:p>
          <a:p>
            <a:pPr marL="342900" indent="-228600">
              <a:lnSpc>
                <a:spcPct val="120000"/>
              </a:lnSpc>
              <a:spcBef>
                <a:spcPts val="440"/>
              </a:spcBef>
              <a:buSzPts val="2200"/>
            </a:pPr>
            <a:r>
              <a:rPr lang="en-GB" dirty="0"/>
              <a:t>Topic to be addressed: </a:t>
            </a:r>
            <a:r>
              <a:rPr lang="en-GB" i="1" dirty="0"/>
              <a:t>&lt; ref. specific call in work programme, e.g. CL3-FCT-01-01&gt;</a:t>
            </a:r>
            <a:endParaRPr lang="en-US" i="1" dirty="0"/>
          </a:p>
          <a:p>
            <a:pPr marL="0" indent="0">
              <a:lnSpc>
                <a:spcPct val="120000"/>
              </a:lnSpc>
              <a:spcBef>
                <a:spcPts val="440"/>
              </a:spcBef>
              <a:buNone/>
            </a:pPr>
            <a:endParaRPr lang="en-US" i="1" dirty="0"/>
          </a:p>
          <a:p>
            <a:pPr>
              <a:lnSpc>
                <a:spcPct val="120000"/>
              </a:lnSpc>
              <a:spcBef>
                <a:spcPts val="440"/>
              </a:spcBef>
            </a:pPr>
            <a:r>
              <a:rPr lang="en-GB" b="1" i="1" dirty="0"/>
              <a:t>IMPORTANT</a:t>
            </a:r>
            <a:r>
              <a:rPr lang="en-GB" i="1" dirty="0"/>
              <a:t>: Include the name of the </a:t>
            </a:r>
            <a:r>
              <a:rPr lang="en-GB" b="1" i="1" dirty="0"/>
              <a:t>topic </a:t>
            </a:r>
            <a:r>
              <a:rPr lang="en-GB" i="1" dirty="0"/>
              <a:t>and the name of the </a:t>
            </a:r>
            <a:r>
              <a:rPr lang="en-GB" b="1" i="1" dirty="0"/>
              <a:t>presenter </a:t>
            </a:r>
            <a:r>
              <a:rPr lang="en-GB" i="1" dirty="0"/>
              <a:t>in the </a:t>
            </a:r>
            <a:r>
              <a:rPr lang="en-GB" b="1" i="1" dirty="0"/>
              <a:t>filename </a:t>
            </a:r>
            <a:r>
              <a:rPr lang="en-GB" i="1" dirty="0"/>
              <a:t>of the presentation, e.g. &lt;DRS-01-01_namepresenter&gt;</a:t>
            </a:r>
            <a:endParaRPr lang="en-US" i="1" dirty="0"/>
          </a:p>
          <a:p>
            <a:pPr marL="342900" indent="-88900">
              <a:lnSpc>
                <a:spcPct val="120000"/>
              </a:lnSpc>
              <a:spcBef>
                <a:spcPts val="440"/>
              </a:spcBef>
              <a:buSzPts val="2200"/>
              <a:buNone/>
            </a:pPr>
            <a:endParaRPr i="1" dirty="0"/>
          </a:p>
          <a:p>
            <a:pPr marL="342900" indent="-88900">
              <a:lnSpc>
                <a:spcPct val="120000"/>
              </a:lnSpc>
              <a:spcBef>
                <a:spcPts val="440"/>
              </a:spcBef>
              <a:buSzPts val="2200"/>
              <a:buNone/>
            </a:pPr>
            <a:endParaRPr i="1" dirty="0"/>
          </a:p>
        </p:txBody>
      </p:sp>
      <p:sp>
        <p:nvSpPr>
          <p:cNvPr id="93" name="Google Shape;93;p1"/>
          <p:cNvSpPr>
            <a:spLocks noGrp="1"/>
          </p:cNvSpPr>
          <p:nvPr>
            <p:ph type="sldNum" idx="12"/>
          </p:nvPr>
        </p:nvSpPr>
        <p:spPr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1</a:t>
            </a:fld>
            <a:endParaRPr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30F139D1-1CD0-FF60-EE1D-F4D2C2EFF54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b="1" dirty="0"/>
              <a:t>SMI2G 2026</a:t>
            </a:r>
            <a:endParaRPr b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7AFF4E-325B-F90A-3D64-657E41F9DFE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b="1" dirty="0"/>
              <a:t>23&amp;24 April 2026, Paris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r>
              <a:rPr lang="en-GB"/>
              <a:t>Proposal idea/content </a:t>
            </a:r>
            <a:endParaRPr/>
          </a:p>
        </p:txBody>
      </p:sp>
      <p:sp>
        <p:nvSpPr>
          <p:cNvPr id="103" name="Google Shape;103;p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228600">
              <a:spcBef>
                <a:spcPts val="0"/>
              </a:spcBef>
              <a:buSzPts val="2200"/>
            </a:pPr>
            <a:r>
              <a:rPr lang="en-GB" i="1"/>
              <a:t>&lt;Description of the proposed project&gt;</a:t>
            </a:r>
            <a:endParaRPr/>
          </a:p>
          <a:p>
            <a:pPr marL="342900" indent="-228600">
              <a:spcBef>
                <a:spcPts val="440"/>
              </a:spcBef>
              <a:buSzPts val="2200"/>
            </a:pPr>
            <a:r>
              <a:rPr lang="en-GB" i="1"/>
              <a:t>&lt;Be brief and clear. Focus on </a:t>
            </a:r>
            <a:r>
              <a:rPr lang="en-GB" i="1">
                <a:latin typeface="Calibri"/>
                <a:ea typeface="Calibri"/>
                <a:cs typeface="Calibri"/>
                <a:sym typeface="Calibri"/>
              </a:rPr>
              <a:t>key strong/selling </a:t>
            </a:r>
            <a:r>
              <a:rPr lang="en-GB" i="1"/>
              <a:t>points</a:t>
            </a:r>
            <a:r>
              <a:rPr lang="en-GB"/>
              <a:t>&gt;</a:t>
            </a:r>
            <a:endParaRPr/>
          </a:p>
          <a:p>
            <a:pPr marL="342900" indent="-228600">
              <a:spcBef>
                <a:spcPts val="440"/>
              </a:spcBef>
              <a:buSzPts val="2200"/>
            </a:pPr>
            <a:r>
              <a:rPr lang="en-GB" i="1"/>
              <a:t>&lt;1 slide with a diagram/illustration is recommended &gt;</a:t>
            </a:r>
            <a:endParaRPr/>
          </a:p>
        </p:txBody>
      </p:sp>
      <p:sp>
        <p:nvSpPr>
          <p:cNvPr id="104" name="Google Shape;104;p2"/>
          <p:cNvSpPr>
            <a:spLocks noGrp="1"/>
          </p:cNvSpPr>
          <p:nvPr>
            <p:ph type="sldNum" idx="12"/>
          </p:nvPr>
        </p:nvSpPr>
        <p:spPr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2</a:t>
            </a:fld>
            <a:endParaRPr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CE858B38-7655-A521-1838-63061F5E0DA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162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b="1" dirty="0"/>
              <a:t>SMI2G 2026</a:t>
            </a:r>
            <a:endParaRPr b="1" dirty="0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773487A-E0C9-175E-218E-FF75B84CC1C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 rot="16200000">
            <a:off x="7846310" y="1559311"/>
            <a:ext cx="1909582" cy="365760"/>
          </a:xfrm>
        </p:spPr>
        <p:txBody>
          <a:bodyPr/>
          <a:lstStyle/>
          <a:p>
            <a:r>
              <a:rPr lang="en-US" b="1" dirty="0"/>
              <a:t>23&amp;24 April 2026, Paris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/>
              <a:t>Project participants</a:t>
            </a:r>
            <a:endParaRPr/>
          </a:p>
        </p:txBody>
      </p:sp>
      <p:sp>
        <p:nvSpPr>
          <p:cNvPr id="113" name="Google Shape;113;p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228600">
              <a:spcBef>
                <a:spcPts val="0"/>
              </a:spcBef>
              <a:buSzPts val="2200"/>
            </a:pPr>
            <a:r>
              <a:rPr lang="en-GB" sz="2000" dirty="0"/>
              <a:t>Existing consortium:</a:t>
            </a:r>
            <a:endParaRPr sz="2000" dirty="0"/>
          </a:p>
          <a:p>
            <a:pPr marL="640080" lvl="1" indent="-228600">
              <a:spcBef>
                <a:spcPts val="400"/>
              </a:spcBef>
              <a:buSzPts val="2000"/>
            </a:pPr>
            <a:r>
              <a:rPr lang="en-GB" dirty="0">
                <a:latin typeface="Helvetica" pitchFamily="2" charset="0"/>
              </a:rPr>
              <a:t>Proposed coordinator: &lt;…&gt;</a:t>
            </a:r>
            <a:endParaRPr dirty="0">
              <a:latin typeface="Helvetica" pitchFamily="2" charset="0"/>
            </a:endParaRPr>
          </a:p>
          <a:p>
            <a:pPr marL="640080" lvl="1" indent="-228600">
              <a:spcBef>
                <a:spcPts val="400"/>
              </a:spcBef>
              <a:buSzPts val="2000"/>
            </a:pPr>
            <a:r>
              <a:rPr lang="en-GB" dirty="0">
                <a:latin typeface="Helvetica" pitchFamily="2" charset="0"/>
              </a:rPr>
              <a:t>Partners / Other participants:  &lt; you may only disclose number, type and country info of partners, and/or expertise already available, current status (confirmed/tbc partners) &gt;</a:t>
            </a:r>
            <a:endParaRPr dirty="0">
              <a:latin typeface="Helvetica" pitchFamily="2" charset="0"/>
            </a:endParaRPr>
          </a:p>
          <a:p>
            <a:pPr marL="342900" indent="-88900">
              <a:spcBef>
                <a:spcPts val="440"/>
              </a:spcBef>
              <a:buSzPts val="2200"/>
              <a:buNone/>
            </a:pPr>
            <a:endParaRPr sz="2000" dirty="0"/>
          </a:p>
          <a:p>
            <a:pPr marL="342900" indent="-228600">
              <a:spcBef>
                <a:spcPts val="440"/>
              </a:spcBef>
              <a:buSzPts val="2200"/>
            </a:pPr>
            <a:r>
              <a:rPr lang="en-GB" sz="2000" dirty="0"/>
              <a:t>Looking for partners with the following capabilities/ expertise/ technology/ application field:</a:t>
            </a:r>
            <a:endParaRPr sz="2000" dirty="0"/>
          </a:p>
          <a:p>
            <a:pPr marL="640080" lvl="1" indent="-228600">
              <a:spcBef>
                <a:spcPts val="400"/>
              </a:spcBef>
              <a:buSzPts val="2000"/>
            </a:pPr>
            <a:r>
              <a:rPr lang="en-GB" dirty="0">
                <a:latin typeface="Helvetica" pitchFamily="2" charset="0"/>
              </a:rPr>
              <a:t>&lt;….&gt;</a:t>
            </a:r>
            <a:endParaRPr dirty="0">
              <a:latin typeface="Helvetica" pitchFamily="2" charset="0"/>
            </a:endParaRPr>
          </a:p>
          <a:p>
            <a:pPr marL="640080" lvl="1" indent="-228600">
              <a:spcBef>
                <a:spcPts val="400"/>
              </a:spcBef>
              <a:buSzPts val="2000"/>
            </a:pPr>
            <a:r>
              <a:rPr lang="en-GB" dirty="0">
                <a:latin typeface="Helvetica" pitchFamily="2" charset="0"/>
              </a:rPr>
              <a:t>&lt;….&gt;</a:t>
            </a:r>
            <a:endParaRPr dirty="0">
              <a:latin typeface="Helvetica" pitchFamily="2" charset="0"/>
            </a:endParaRPr>
          </a:p>
        </p:txBody>
      </p:sp>
      <p:sp>
        <p:nvSpPr>
          <p:cNvPr id="114" name="Google Shape;114;p3"/>
          <p:cNvSpPr>
            <a:spLocks noGrp="1"/>
          </p:cNvSpPr>
          <p:nvPr>
            <p:ph type="sldNum" idx="12"/>
          </p:nvPr>
        </p:nvSpPr>
        <p:spPr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fld id="{00000000-1234-1234-1234-123412341234}" type="slidenum">
              <a:rPr lang="en-GB"/>
              <a:pPr/>
              <a:t>3</a:t>
            </a:fld>
            <a:endParaRPr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45815A92-BA17-EA8A-3C8C-E09F3465365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16200000">
            <a:off x="7913370" y="3562352"/>
            <a:ext cx="177546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b="1" dirty="0"/>
              <a:t>SMI2G 2026</a:t>
            </a:r>
            <a:endParaRPr b="1" dirty="0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32B127EF-F043-FE7F-7168-17C92D4BE38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 rot="16200000">
            <a:off x="7846310" y="1559311"/>
            <a:ext cx="1909582" cy="365760"/>
          </a:xfrm>
        </p:spPr>
        <p:txBody>
          <a:bodyPr/>
          <a:lstStyle/>
          <a:p>
            <a:r>
              <a:rPr lang="en-US" b="1" dirty="0"/>
              <a:t>23&amp;24 April 2026, Paris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jacency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203</Words>
  <Application>Microsoft Office PowerPoint</Application>
  <PresentationFormat>Diavoorstelling (16:9)</PresentationFormat>
  <Paragraphs>32</Paragraphs>
  <Slides>3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9" baseType="lpstr">
      <vt:lpstr>Arial</vt:lpstr>
      <vt:lpstr>Calibri</vt:lpstr>
      <vt:lpstr>Cambria</vt:lpstr>
      <vt:lpstr>Helvetica</vt:lpstr>
      <vt:lpstr>Helvetica Light</vt:lpstr>
      <vt:lpstr>Adjacency</vt:lpstr>
      <vt:lpstr>PowerPoint-presentatie</vt:lpstr>
      <vt:lpstr>Proposal idea/content </vt:lpstr>
      <vt:lpstr>Project participants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bsa</dc:creator>
  <cp:lastModifiedBy>Berlo, M.P.W. (Marcel) van</cp:lastModifiedBy>
  <cp:revision>47</cp:revision>
  <dcterms:created xsi:type="dcterms:W3CDTF">2012-04-10T09:21:31Z</dcterms:created>
  <dcterms:modified xsi:type="dcterms:W3CDTF">2026-01-09T10:17:09Z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